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46" r:id="rId4"/>
    <p:sldId id="358" r:id="rId5"/>
    <p:sldId id="385" r:id="rId6"/>
    <p:sldId id="386" r:id="rId7"/>
    <p:sldId id="347" r:id="rId8"/>
    <p:sldId id="348" r:id="rId9"/>
    <p:sldId id="349" r:id="rId10"/>
    <p:sldId id="460" r:id="rId11"/>
    <p:sldId id="258" r:id="rId12"/>
    <p:sldId id="259" r:id="rId13"/>
    <p:sldId id="260" r:id="rId14"/>
    <p:sldId id="261" r:id="rId15"/>
    <p:sldId id="262" r:id="rId16"/>
    <p:sldId id="330" r:id="rId17"/>
    <p:sldId id="457" r:id="rId18"/>
    <p:sldId id="456" r:id="rId19"/>
    <p:sldId id="502" r:id="rId20"/>
    <p:sldId id="416" r:id="rId21"/>
    <p:sldId id="453" r:id="rId22"/>
    <p:sldId id="506" r:id="rId23"/>
    <p:sldId id="472" r:id="rId24"/>
    <p:sldId id="691" r:id="rId25"/>
    <p:sldId id="694" r:id="rId26"/>
    <p:sldId id="697" r:id="rId27"/>
    <p:sldId id="423" r:id="rId28"/>
    <p:sldId id="425" r:id="rId29"/>
    <p:sldId id="692" r:id="rId30"/>
    <p:sldId id="695" r:id="rId31"/>
    <p:sldId id="698" r:id="rId32"/>
    <p:sldId id="548" r:id="rId33"/>
    <p:sldId id="549" r:id="rId34"/>
    <p:sldId id="693" r:id="rId35"/>
    <p:sldId id="696" r:id="rId36"/>
    <p:sldId id="699" r:id="rId37"/>
    <p:sldId id="569" r:id="rId38"/>
    <p:sldId id="570" r:id="rId39"/>
    <p:sldId id="265" r:id="rId40"/>
    <p:sldId id="266" r:id="rId41"/>
    <p:sldId id="313" r:id="rId42"/>
    <p:sldId id="426" r:id="rId43"/>
    <p:sldId id="452" r:id="rId44"/>
    <p:sldId id="427" r:id="rId45"/>
    <p:sldId id="454" r:id="rId46"/>
    <p:sldId id="583" r:id="rId47"/>
    <p:sldId id="531" r:id="rId48"/>
    <p:sldId id="532" r:id="rId49"/>
    <p:sldId id="577" r:id="rId50"/>
    <p:sldId id="578" r:id="rId51"/>
    <p:sldId id="579" r:id="rId52"/>
    <p:sldId id="300" r:id="rId5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  <a:srgbClr val="808080"/>
    <a:srgbClr val="00FF99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4" y="9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A80-4107-4F47-B4FB-86A1B13AFB18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850A-6ED5-4257-9F21-8988E197670F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092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1850A-6ED5-4257-9F21-8988E197670F}" type="slidenum">
              <a:rPr lang="th-TH" smtClean="0"/>
              <a:pPr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147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266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640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547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153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949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38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11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629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27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001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816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1D399-A980-4364-A0C2-D48411114139}" type="datetimeFigureOut">
              <a:rPr lang="th-TH" smtClean="0"/>
              <a:pPr/>
              <a:t>20/07/66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118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AB1B7-506E-4578-BC7E-0576DA17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69083"/>
          </a:xfrm>
          <a:prstGeom prst="rect">
            <a:avLst/>
          </a:prstGeom>
        </p:spPr>
      </p:pic>
      <p:sp>
        <p:nvSpPr>
          <p:cNvPr id="6" name="Rectangle 1041"/>
          <p:cNvSpPr>
            <a:spLocks noChangeArrowheads="1"/>
          </p:cNvSpPr>
          <p:nvPr/>
        </p:nvSpPr>
        <p:spPr bwMode="auto">
          <a:xfrm>
            <a:off x="0" y="4653136"/>
            <a:ext cx="12192000" cy="714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2887" y="4756910"/>
            <a:ext cx="8209442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75000"/>
              </a:lnSpc>
              <a:defRPr/>
            </a:pPr>
            <a:r>
              <a:rPr lang="en-US" sz="32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KPI June 2023 Monthly Report </a:t>
            </a:r>
            <a:r>
              <a:rPr lang="en-US" sz="32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R1_UN</a:t>
            </a:r>
            <a:endParaRPr lang="en-US" sz="32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 – 30 Jun 2023 @Managed Service (Chiang Mai)</a:t>
            </a:r>
          </a:p>
          <a:p>
            <a:pPr eaLnBrk="1" hangingPunct="1">
              <a:lnSpc>
                <a:spcPct val="75000"/>
              </a:lnSpc>
              <a:defRPr/>
            </a:pPr>
            <a:endParaRPr lang="en-US" sz="1400" b="1" dirty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7504" y="6381328"/>
            <a:ext cx="2897342" cy="34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endParaRPr lang="en-US" sz="90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 by : Santisuk Suthanma</a:t>
            </a: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 : 19 Jul 2023</a:t>
            </a:r>
            <a:endParaRPr lang="th-TH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0814" y="5535895"/>
            <a:ext cx="3302268" cy="66168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r>
              <a:rPr lang="en-US" sz="16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 Over all = 17267 Ticket </a:t>
            </a:r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+900/1800 =  4088 TT</a:t>
            </a:r>
            <a:b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+2600 = 447 TT</a:t>
            </a:r>
          </a:p>
          <a:p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+700 = </a:t>
            </a:r>
            <a:r>
              <a:rPr lang="th-TH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 TT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86" y="144370"/>
            <a:ext cx="2708616" cy="257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64667" r="-143" b="1368"/>
          <a:stretch/>
        </p:blipFill>
        <p:spPr>
          <a:xfrm>
            <a:off x="8895216" y="4745461"/>
            <a:ext cx="3272186" cy="581236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F5646DFC-96AB-4530-989C-C3C747A58C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268" y="543865"/>
            <a:ext cx="1080032" cy="4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1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2A250-2555-4885-9AFA-8D46D280C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513" y="520082"/>
            <a:ext cx="9948969" cy="6048656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Major fault clearance BSC/SLA Weighting E2E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288938" y="549732"/>
            <a:ext cx="0" cy="303873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1AA8C37-4A7B-4DAE-854D-13606CB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1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87806" y="154061"/>
            <a:ext cx="11996150" cy="5257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06" y="796371"/>
            <a:ext cx="11996150" cy="233910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cap="all" dirty="0">
                <a:ln w="0"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reflection blurRad="12700" stA="50000" endPos="50000" dist="5000" dir="5400000" sy="-100000" rotWithShape="0"/>
                </a:effectLst>
                <a:ea typeface="Tahoma" panose="020B0604030504040204" pitchFamily="34" charset="0"/>
              </a:rPr>
              <a:t>Network Performance </a:t>
            </a:r>
            <a:r>
              <a:rPr lang="en-US" sz="3600" b="1" cap="all" dirty="0">
                <a:ln w="0">
                  <a:solidFill>
                    <a:srgbClr val="EF6BEF"/>
                  </a:solidFill>
                </a:ln>
                <a:solidFill>
                  <a:srgbClr val="EF6BEF"/>
                </a:solidFill>
                <a:effectLst>
                  <a:reflection blurRad="12700" stA="50000" endPos="50000" dist="5000" dir="5400000" sy="-100000" rotWithShape="0"/>
                </a:effectLst>
                <a:ea typeface="Tahoma" panose="020B0604030504040204" pitchFamily="34" charset="0"/>
              </a:rPr>
              <a:t>All</a:t>
            </a:r>
          </a:p>
          <a:p>
            <a:pPr algn="l"/>
            <a:r>
              <a:rPr lang="en-US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</a:t>
            </a:r>
          </a:p>
          <a:p>
            <a:pPr algn="l"/>
            <a:r>
              <a:rPr lang="en-US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</a:t>
            </a:r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- SA KEY Performance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NSA KEY Performance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Fault clearance time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NW Availability &amp; Fault rate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C811A91-1BEE-494F-8920-E91D3D3E0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6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772" y="852095"/>
            <a:ext cx="9692066" cy="568693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3C994DB-CB92-4D6D-A5A6-847B0D7B1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88" y="991182"/>
            <a:ext cx="10884098" cy="526681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48E5255-2B71-45F6-9636-C027080F1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33" y="824593"/>
            <a:ext cx="7681465" cy="5846982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FF"/>
                </a:solidFill>
                <a:latin typeface="Calibri" panose="020F0502020204030204" pitchFamily="34" charset="0"/>
              </a:rPr>
              <a:t>NSA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F8C0A77-8991-448B-AF4A-01CB3778F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6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10" y="1424020"/>
            <a:ext cx="11960772" cy="4684489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1205" y="799724"/>
            <a:ext cx="892225" cy="219291"/>
          </a:xfrm>
          <a:prstGeom prst="rect">
            <a:avLst/>
          </a:prstGeom>
          <a:ln w="19050"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ctr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FOP</a:t>
            </a:r>
            <a:endParaRPr kumimoji="0" lang="th-TH" sz="11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1205" y="3650019"/>
            <a:ext cx="892225" cy="219291"/>
          </a:xfrm>
          <a:prstGeom prst="rect">
            <a:avLst/>
          </a:prstGeom>
          <a:ln w="19050"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ctr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End to End</a:t>
            </a:r>
            <a:endParaRPr kumimoji="0" lang="th-TH" sz="11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9731" y="581591"/>
            <a:ext cx="2404152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2:00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h</a:t>
            </a:r>
            <a:r>
              <a:rPr lang="en-US" sz="18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r</a:t>
            </a:r>
            <a:endParaRPr lang="en-US" sz="2000" b="1" cap="all" dirty="0">
              <a:ln w="0"/>
              <a:gradFill flip="none">
                <a:gsLst>
                  <a:gs pos="9000">
                    <a:srgbClr val="FF7979"/>
                  </a:gs>
                  <a:gs pos="46000">
                    <a:srgbClr val="FF0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+mn-lt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9240666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Fault clearance time / Fault rate  /NW Availability (E2E &amp; FOP)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8034" y="557350"/>
            <a:ext cx="2439778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99.90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88727" y="568891"/>
            <a:ext cx="2214546" cy="46166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5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  <a:endParaRPr lang="en-US" sz="1800" b="1" cap="all" dirty="0">
              <a:ln w="0"/>
              <a:gradFill flip="none">
                <a:gsLst>
                  <a:gs pos="9000">
                    <a:srgbClr val="FF7979"/>
                  </a:gs>
                  <a:gs pos="46000">
                    <a:srgbClr val="FF0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+mn-lt"/>
              <a:cs typeface="+mn-cs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0912485-9444-41BC-B2AA-D031DB42A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055" y="680983"/>
            <a:ext cx="8768966" cy="5702824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0758" y="132894"/>
            <a:ext cx="83481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Compare NW Availability &amp; Down Time Ticket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77772" y="3613851"/>
            <a:ext cx="2439778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0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99.90 </a:t>
            </a:r>
            <a:r>
              <a:rPr lang="en-US" sz="18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39076F3-635A-41F1-B659-46DCA4C91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897" y="3720903"/>
            <a:ext cx="9410298" cy="3087201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456" y="531829"/>
            <a:ext cx="9392333" cy="30742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767085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67085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55271" y="772733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09855" y="772733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55271" y="3964547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09855" y="3964547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61735" y="3756007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13562" y="559017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61735" y="546082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03000" y="373975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B70B1CD9-5794-47B0-AE47-43491F70A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873F6E-7EAB-433F-BCBF-BE4F0B071188}"/>
              </a:ext>
            </a:extLst>
          </p:cNvPr>
          <p:cNvCxnSpPr/>
          <p:nvPr/>
        </p:nvCxnSpPr>
        <p:spPr>
          <a:xfrm>
            <a:off x="5149648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6C1A2-E49F-46AB-8A34-CF754147A717}"/>
              </a:ext>
            </a:extLst>
          </p:cNvPr>
          <p:cNvCxnSpPr/>
          <p:nvPr/>
        </p:nvCxnSpPr>
        <p:spPr>
          <a:xfrm>
            <a:off x="5149648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E69C1C-B9A6-4A8A-81E4-6089F143976D}"/>
              </a:ext>
            </a:extLst>
          </p:cNvPr>
          <p:cNvCxnSpPr/>
          <p:nvPr/>
        </p:nvCxnSpPr>
        <p:spPr>
          <a:xfrm>
            <a:off x="7974643" y="774214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23143B-0420-473B-90E2-720B84A64845}"/>
              </a:ext>
            </a:extLst>
          </p:cNvPr>
          <p:cNvCxnSpPr/>
          <p:nvPr/>
        </p:nvCxnSpPr>
        <p:spPr>
          <a:xfrm>
            <a:off x="7974643" y="3966028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74DB12-2471-4D98-8DBB-409885C49952}"/>
              </a:ext>
            </a:extLst>
          </p:cNvPr>
          <p:cNvSpPr txBox="1"/>
          <p:nvPr/>
        </p:nvSpPr>
        <p:spPr>
          <a:xfrm>
            <a:off x="8678350" y="56049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8E24E7-BE8E-44FE-A7F8-A4232AA087FC}"/>
              </a:ext>
            </a:extLst>
          </p:cNvPr>
          <p:cNvSpPr txBox="1"/>
          <p:nvPr/>
        </p:nvSpPr>
        <p:spPr>
          <a:xfrm>
            <a:off x="8667788" y="3741239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</p:spTree>
    <p:extLst>
      <p:ext uri="{BB962C8B-B14F-4D97-AF65-F5344CB8AC3E}">
        <p14:creationId xmlns:p14="http://schemas.microsoft.com/office/powerpoint/2010/main" val="401953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509015D-D952-4E18-9D29-5A34CE09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654" y="3717363"/>
            <a:ext cx="9424782" cy="3094281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Site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718EE23-586F-458A-9144-5E0EF31A1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DDAC89-6ADE-4873-B343-9480220B3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654" y="527126"/>
            <a:ext cx="9424782" cy="309428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E32E89-6086-4602-A676-17A23436BC58}"/>
              </a:ext>
            </a:extLst>
          </p:cNvPr>
          <p:cNvCxnSpPr/>
          <p:nvPr/>
        </p:nvCxnSpPr>
        <p:spPr>
          <a:xfrm>
            <a:off x="7767085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594C81-842C-4FCD-A39B-4D4E5F8511A5}"/>
              </a:ext>
            </a:extLst>
          </p:cNvPr>
          <p:cNvCxnSpPr/>
          <p:nvPr/>
        </p:nvCxnSpPr>
        <p:spPr>
          <a:xfrm>
            <a:off x="7767085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DFB40C-C8BC-461E-88D7-9B777A40C7E1}"/>
              </a:ext>
            </a:extLst>
          </p:cNvPr>
          <p:cNvCxnSpPr/>
          <p:nvPr/>
        </p:nvCxnSpPr>
        <p:spPr>
          <a:xfrm>
            <a:off x="2555271" y="772733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B9DB0-7557-4189-8445-AC2ACB9365B1}"/>
              </a:ext>
            </a:extLst>
          </p:cNvPr>
          <p:cNvCxnSpPr/>
          <p:nvPr/>
        </p:nvCxnSpPr>
        <p:spPr>
          <a:xfrm>
            <a:off x="5309855" y="772733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83AAB4-14F8-4B03-A5FA-43C7E0405976}"/>
              </a:ext>
            </a:extLst>
          </p:cNvPr>
          <p:cNvCxnSpPr/>
          <p:nvPr/>
        </p:nvCxnSpPr>
        <p:spPr>
          <a:xfrm>
            <a:off x="2555271" y="3964547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70BF14-8CE5-4EDF-9BB9-AACCFB022D97}"/>
              </a:ext>
            </a:extLst>
          </p:cNvPr>
          <p:cNvCxnSpPr/>
          <p:nvPr/>
        </p:nvCxnSpPr>
        <p:spPr>
          <a:xfrm>
            <a:off x="5309855" y="3964547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4A3E84E-4DEA-44B3-B09D-1B8B53F900D2}"/>
              </a:ext>
            </a:extLst>
          </p:cNvPr>
          <p:cNvSpPr txBox="1"/>
          <p:nvPr/>
        </p:nvSpPr>
        <p:spPr>
          <a:xfrm>
            <a:off x="3361735" y="3756007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31AB13-EE20-4C2B-BF9B-FB04C72E5333}"/>
              </a:ext>
            </a:extLst>
          </p:cNvPr>
          <p:cNvSpPr txBox="1"/>
          <p:nvPr/>
        </p:nvSpPr>
        <p:spPr>
          <a:xfrm>
            <a:off x="6013562" y="559017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F5174F-D1C8-4ABF-9CB6-58431F178063}"/>
              </a:ext>
            </a:extLst>
          </p:cNvPr>
          <p:cNvSpPr txBox="1"/>
          <p:nvPr/>
        </p:nvSpPr>
        <p:spPr>
          <a:xfrm>
            <a:off x="3361735" y="546082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D2DD1A-C8D9-4A41-8DC4-E5E72FE68677}"/>
              </a:ext>
            </a:extLst>
          </p:cNvPr>
          <p:cNvSpPr txBox="1"/>
          <p:nvPr/>
        </p:nvSpPr>
        <p:spPr>
          <a:xfrm>
            <a:off x="6003000" y="373975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ABE11C-AFA6-4600-90AE-437BA9FC7AD7}"/>
              </a:ext>
            </a:extLst>
          </p:cNvPr>
          <p:cNvCxnSpPr/>
          <p:nvPr/>
        </p:nvCxnSpPr>
        <p:spPr>
          <a:xfrm>
            <a:off x="5149648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48DEE6-E851-4B1A-8CE4-38A8C987C67C}"/>
              </a:ext>
            </a:extLst>
          </p:cNvPr>
          <p:cNvCxnSpPr/>
          <p:nvPr/>
        </p:nvCxnSpPr>
        <p:spPr>
          <a:xfrm>
            <a:off x="5149648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14E913-7A8F-422B-A72C-3BF8D1470035}"/>
              </a:ext>
            </a:extLst>
          </p:cNvPr>
          <p:cNvCxnSpPr/>
          <p:nvPr/>
        </p:nvCxnSpPr>
        <p:spPr>
          <a:xfrm>
            <a:off x="7974643" y="774214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B50B0E-220F-404F-9601-9B0F0905DFBF}"/>
              </a:ext>
            </a:extLst>
          </p:cNvPr>
          <p:cNvCxnSpPr/>
          <p:nvPr/>
        </p:nvCxnSpPr>
        <p:spPr>
          <a:xfrm>
            <a:off x="7974643" y="3966028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60584E-9F4C-4200-B6B8-986CC86149FB}"/>
              </a:ext>
            </a:extLst>
          </p:cNvPr>
          <p:cNvSpPr txBox="1"/>
          <p:nvPr/>
        </p:nvSpPr>
        <p:spPr>
          <a:xfrm>
            <a:off x="8678350" y="56049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DD7E89-87F0-4968-A6F8-6E825BEF4AAF}"/>
              </a:ext>
            </a:extLst>
          </p:cNvPr>
          <p:cNvSpPr txBox="1"/>
          <p:nvPr/>
        </p:nvSpPr>
        <p:spPr>
          <a:xfrm>
            <a:off x="8667788" y="3741239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</p:spTree>
    <p:extLst>
      <p:ext uri="{BB962C8B-B14F-4D97-AF65-F5344CB8AC3E}">
        <p14:creationId xmlns:p14="http://schemas.microsoft.com/office/powerpoint/2010/main" val="105013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8941" y="3629251"/>
            <a:ext cx="4300014" cy="29327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9052" y="526695"/>
            <a:ext cx="4304999" cy="2936128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87671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 Site 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08" y="522740"/>
            <a:ext cx="4303821" cy="293532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 bwMode="auto">
          <a:xfrm>
            <a:off x="7136569" y="575340"/>
            <a:ext cx="2071013" cy="141268"/>
          </a:xfrm>
          <a:prstGeom prst="roundRect">
            <a:avLst/>
          </a:prstGeom>
          <a:noFill/>
          <a:ln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959251" y="598150"/>
            <a:ext cx="1771060" cy="11845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620" y="3625959"/>
            <a:ext cx="4319399" cy="2939315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 bwMode="auto">
          <a:xfrm>
            <a:off x="7149448" y="3690242"/>
            <a:ext cx="2071013" cy="141268"/>
          </a:xfrm>
          <a:prstGeom prst="roundRect">
            <a:avLst/>
          </a:prstGeom>
          <a:noFill/>
          <a:ln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959251" y="3703121"/>
            <a:ext cx="1771060" cy="12838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07A5DAFA-8BA5-4B4C-A929-D45A348BC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87806" y="154061"/>
            <a:ext cx="1199615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06" y="156601"/>
            <a:ext cx="867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n>
                  <a:solidFill>
                    <a:srgbClr val="00B0F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Agenda KPI Monthly Jun 2023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06" y="788511"/>
            <a:ext cx="11996150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1. KPI Performance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2. Trend Main Power failure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pPr algn="l"/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3. Repeat Fault</a:t>
            </a:r>
          </a:p>
          <a:p>
            <a:pPr algn="l"/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4. Cause of fault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5. Over SLA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6. Fault Fiber Optic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B5A8CD5-206B-40B4-85B1-CABC6FAAD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72134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05" y="629256"/>
            <a:ext cx="11643572" cy="585143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37D80A2-8EE0-461E-88FA-0CE70D101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810455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19A21-F61A-4A9C-A4BE-017CB58EB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25" y="636657"/>
            <a:ext cx="11594529" cy="5836635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61E7162-43FF-42F8-9C4D-3713457AAD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810455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58311-8CAA-4A75-B484-4C9111CDB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00" y="631737"/>
            <a:ext cx="11653381" cy="5846475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79CE5E2-D284-438C-B0C0-D50DEDF8C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3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916915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Down time vs. Ticket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606" y="1183582"/>
            <a:ext cx="5742069" cy="4361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593" y="1164414"/>
            <a:ext cx="5764052" cy="438028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60748" y="1607130"/>
            <a:ext cx="699366" cy="304445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/>
          <p:cNvSpPr/>
          <p:nvPr/>
        </p:nvSpPr>
        <p:spPr>
          <a:xfrm>
            <a:off x="9648682" y="1607130"/>
            <a:ext cx="699366" cy="304445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4C350496-FA19-4E34-B4B9-9456BA29D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3F0FC0E-F7B0-40EF-8739-90890666E671}"/>
              </a:ext>
            </a:extLst>
          </p:cNvPr>
          <p:cNvSpPr/>
          <p:nvPr/>
        </p:nvSpPr>
        <p:spPr>
          <a:xfrm>
            <a:off x="1798394" y="1608711"/>
            <a:ext cx="699366" cy="304445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E5BD9E-9783-41FF-9587-99BB7C446EF0}"/>
              </a:ext>
            </a:extLst>
          </p:cNvPr>
          <p:cNvSpPr/>
          <p:nvPr/>
        </p:nvSpPr>
        <p:spPr>
          <a:xfrm>
            <a:off x="7786328" y="1608711"/>
            <a:ext cx="699366" cy="304445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729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89" y="589302"/>
            <a:ext cx="8641663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BCE359A-C886-4EEA-8350-DC92A702B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2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0" y="589302"/>
            <a:ext cx="8641660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May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BCE359A-C886-4EEA-8350-DC92A702B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5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0" y="589302"/>
            <a:ext cx="8641660" cy="29213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BCE359A-C886-4EEA-8350-DC92A702B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838" y="848003"/>
            <a:ext cx="11836302" cy="5161967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6F9B5BC-3EB8-4C7C-B3A5-F51E170C9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0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374" y="630683"/>
            <a:ext cx="9147248" cy="583866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BAE2BBC-DA7D-4D06-B0A4-90B922FE8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5" y="589078"/>
            <a:ext cx="8641660" cy="2921339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02E35FD-4ED2-48F1-8428-3378E6595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754" y="549106"/>
            <a:ext cx="9828477" cy="5959061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Site in-services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054" y="4055241"/>
            <a:ext cx="10541547" cy="847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5022325" y="4874757"/>
            <a:ext cx="656823" cy="817150"/>
          </a:xfrm>
          <a:prstGeom prst="rect">
            <a:avLst/>
          </a:prstGeom>
          <a:noFill/>
          <a:ln w="28575">
            <a:solidFill>
              <a:srgbClr val="00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7391546-B44D-46EF-A6AE-5F2C6CA89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6" y="589078"/>
            <a:ext cx="8641657" cy="2921339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May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02E35FD-4ED2-48F1-8428-3378E6595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6" y="589078"/>
            <a:ext cx="8641657" cy="2921338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02E35FD-4ED2-48F1-8428-3378E6595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9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8127" y="558885"/>
            <a:ext cx="8995735" cy="5955365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0B5F267-CC31-47BB-BE7C-9E8C9741C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9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94136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100" y="606169"/>
            <a:ext cx="9139789" cy="583390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8C97D6B-2BE9-471F-8BFC-9CF807C91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8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9" y="589303"/>
            <a:ext cx="8641660" cy="2921339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3D6029F-ACDD-44BA-8911-E61C59F54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6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May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70" y="589303"/>
            <a:ext cx="8641657" cy="2921339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3D6029F-ACDD-44BA-8911-E61C59F54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70" y="589303"/>
            <a:ext cx="8641657" cy="2921338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3D6029F-ACDD-44BA-8911-E61C59F54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1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8128" y="553661"/>
            <a:ext cx="8995735" cy="5965813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298CA28-7DE0-4795-B60F-768AB4DF6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0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94136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20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Nor.1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0616" y="579825"/>
            <a:ext cx="7910760" cy="588659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CD99799-77DA-4E8D-B6BB-F18C392BAB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0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485" y="605342"/>
            <a:ext cx="3463618" cy="2651242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191" y="316298"/>
            <a:ext cx="5187513" cy="31542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5" y="3443840"/>
            <a:ext cx="5211875" cy="3164852"/>
          </a:xfrm>
          <a:prstGeom prst="rect">
            <a:avLst/>
          </a:prstGeom>
        </p:spPr>
      </p:pic>
      <p:sp>
        <p:nvSpPr>
          <p:cNvPr id="18" name="Rectangular Callout 17"/>
          <p:cNvSpPr>
            <a:spLocks noChangeArrowheads="1"/>
          </p:cNvSpPr>
          <p:nvPr/>
        </p:nvSpPr>
        <p:spPr bwMode="auto">
          <a:xfrm>
            <a:off x="9285197" y="39591"/>
            <a:ext cx="2819230" cy="221569"/>
          </a:xfrm>
          <a:prstGeom prst="wedgeRectCallout">
            <a:avLst>
              <a:gd name="adj1" fmla="val 3507"/>
              <a:gd name="adj2" fmla="val 82409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แยกตามจำนวน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 Ticket</a:t>
            </a:r>
          </a:p>
        </p:txBody>
      </p:sp>
      <p:sp>
        <p:nvSpPr>
          <p:cNvPr id="19" name="Rectangular Callout 9"/>
          <p:cNvSpPr>
            <a:spLocks noChangeArrowheads="1"/>
          </p:cNvSpPr>
          <p:nvPr/>
        </p:nvSpPr>
        <p:spPr bwMode="auto">
          <a:xfrm>
            <a:off x="3973736" y="40283"/>
            <a:ext cx="2553037" cy="232341"/>
          </a:xfrm>
          <a:prstGeom prst="wedgeRectCallout">
            <a:avLst>
              <a:gd name="adj1" fmla="val 41765"/>
              <a:gd name="adj2" fmla="val 77277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Downtime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216223" y="1851634"/>
            <a:ext cx="561860" cy="3855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>
            <a:off x="4216223" y="4746455"/>
            <a:ext cx="561860" cy="3855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093706" y="580087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560288" y="574004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76466" y="3704602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22171" y="3704602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44" y="3561942"/>
            <a:ext cx="3469699" cy="2655896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99351ACB-9A08-4DCB-B2D1-C7F27A2CD0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43" y="538964"/>
            <a:ext cx="11451618" cy="5984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0828" y="658654"/>
            <a:ext cx="728651" cy="6066452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6419C46-B209-443B-AC01-5FC9381E75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389" y="331644"/>
            <a:ext cx="5172910" cy="31411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3687" y="3445404"/>
            <a:ext cx="5177697" cy="3144097"/>
          </a:xfrm>
          <a:prstGeom prst="rect">
            <a:avLst/>
          </a:prstGeom>
        </p:spPr>
      </p:pic>
      <p:sp>
        <p:nvSpPr>
          <p:cNvPr id="18" name="Rectangular Callout 17"/>
          <p:cNvSpPr>
            <a:spLocks noChangeArrowheads="1"/>
          </p:cNvSpPr>
          <p:nvPr/>
        </p:nvSpPr>
        <p:spPr bwMode="auto">
          <a:xfrm>
            <a:off x="9285197" y="39591"/>
            <a:ext cx="2819230" cy="221569"/>
          </a:xfrm>
          <a:prstGeom prst="wedgeRectCallout">
            <a:avLst>
              <a:gd name="adj1" fmla="val 3507"/>
              <a:gd name="adj2" fmla="val 82409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แยกตามจำนวน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NSA Ticket</a:t>
            </a:r>
          </a:p>
        </p:txBody>
      </p:sp>
      <p:sp>
        <p:nvSpPr>
          <p:cNvPr id="19" name="Rectangular Callout 9"/>
          <p:cNvSpPr>
            <a:spLocks noChangeArrowheads="1"/>
          </p:cNvSpPr>
          <p:nvPr/>
        </p:nvSpPr>
        <p:spPr bwMode="auto">
          <a:xfrm>
            <a:off x="3973736" y="51055"/>
            <a:ext cx="2553037" cy="221569"/>
          </a:xfrm>
          <a:prstGeom prst="wedgeRectCallout">
            <a:avLst>
              <a:gd name="adj1" fmla="val 41765"/>
              <a:gd name="adj2" fmla="val 77277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time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216223" y="1851634"/>
            <a:ext cx="561860" cy="385590"/>
          </a:xfrm>
          <a:prstGeom prst="rightArrow">
            <a:avLst/>
          </a:prstGeom>
          <a:solidFill>
            <a:srgbClr val="00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>
            <a:off x="4216223" y="4746455"/>
            <a:ext cx="561860" cy="385590"/>
          </a:xfrm>
          <a:prstGeom prst="rightArrow">
            <a:avLst/>
          </a:prstGeom>
          <a:solidFill>
            <a:srgbClr val="00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075789" y="579918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89134" y="573835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16359" y="3688536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6891" y="3688536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(NSA)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21" y="593650"/>
            <a:ext cx="2610964" cy="26171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621" y="3474612"/>
            <a:ext cx="2620804" cy="2627045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4E1C0A5-077E-4920-BBFA-96957469C9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1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016" y="959121"/>
            <a:ext cx="5758444" cy="5087214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593" y="951919"/>
            <a:ext cx="5841707" cy="5085888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D77B496-CD73-4E35-89FA-64DFD307F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944" y="3580756"/>
            <a:ext cx="5942104" cy="28580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747" y="636422"/>
            <a:ext cx="5920496" cy="284762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8F3C68-788C-43AE-B584-6EB94507E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06FB873-F73A-490D-B5E8-061C0C9DDE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EFC5A-1371-441A-A4E2-840F4B7DA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48" y="965356"/>
            <a:ext cx="5751378" cy="507474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A7A207-3724-4553-B2B6-B27E83E8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665" y="958510"/>
            <a:ext cx="5849107" cy="50800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20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7" y="132894"/>
            <a:ext cx="811477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E774E9F-8E0D-4986-8348-6C84BF11D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C1140-7A7C-46DF-8358-D1DE82DC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943" y="3580756"/>
            <a:ext cx="5942104" cy="2858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551B1E-D07D-4323-A577-DAEAB554F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747" y="636422"/>
            <a:ext cx="5920494" cy="28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A940DC78-BDC2-4C52-86DA-BE4220A88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B8A27-D1F0-4BE4-A315-32BBDDD0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49" y="959122"/>
            <a:ext cx="5751376" cy="5087213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39A291-BFE8-4F96-8C25-3AC4BF05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353" y="955192"/>
            <a:ext cx="5834188" cy="50793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981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7" y="132894"/>
            <a:ext cx="811477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93C2DED-89B6-4F76-9E4E-174FB48E4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34C77-F338-41FC-80C1-A21EC35BC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943" y="3580756"/>
            <a:ext cx="5942104" cy="2858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BFA90-566D-4E86-9533-CA0488E61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747" y="636422"/>
            <a:ext cx="5920494" cy="28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80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86" y="3392842"/>
            <a:ext cx="6055985" cy="318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85" y="636499"/>
            <a:ext cx="9625669" cy="28851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6931C80-021B-42F0-9957-585C545AC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652" y="529746"/>
            <a:ext cx="9014221" cy="61475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72BE4BD-38A5-4BD4-9D7E-CA8428F38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Jan -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877" y="1322511"/>
            <a:ext cx="4786442" cy="3990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3751" y="1307354"/>
            <a:ext cx="5643290" cy="4694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2CAA448-425E-4AFD-B8E2-E41CF682C7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1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276298-EEC2-4A89-9D32-FCDF5A78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071" y="619056"/>
            <a:ext cx="11475851" cy="580964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3DD3AB7-46FD-44B5-AEB0-B2231F2A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7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3CEC68-20EE-3BEB-C9D1-83DC55612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96" y="3153189"/>
            <a:ext cx="4837997" cy="305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689EB-E1CE-D96A-970E-1D1A5049D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8796" y="543638"/>
            <a:ext cx="4603152" cy="262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D6183-A493-D678-7DCF-EB023DA7F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87" y="542749"/>
            <a:ext cx="4824306" cy="24563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59" y="3220890"/>
            <a:ext cx="5319669" cy="3360101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Fault Fiber cut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(SA&amp;NSA)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E2E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06712" y="6004862"/>
            <a:ext cx="1516660" cy="937103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Y2023</a:t>
            </a:r>
            <a:endParaRPr lang="th-TH" dirty="0"/>
          </a:p>
        </p:txBody>
      </p:sp>
      <p:sp>
        <p:nvSpPr>
          <p:cNvPr id="12" name="Right Arrow 11"/>
          <p:cNvSpPr/>
          <p:nvPr/>
        </p:nvSpPr>
        <p:spPr>
          <a:xfrm flipH="1">
            <a:off x="5374160" y="728433"/>
            <a:ext cx="1438764" cy="844558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Y2020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40929" y="822847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5885895" y="3610285"/>
            <a:ext cx="5747998" cy="134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45412" y="1066895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5885895" y="3630188"/>
            <a:ext cx="5747998" cy="121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ight Arrow 16"/>
          <p:cNvSpPr/>
          <p:nvPr/>
        </p:nvSpPr>
        <p:spPr>
          <a:xfrm>
            <a:off x="5511109" y="1572991"/>
            <a:ext cx="1516660" cy="84883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Y2021</a:t>
            </a:r>
            <a:endParaRPr lang="th-TH" dirty="0"/>
          </a:p>
        </p:txBody>
      </p:sp>
      <p:sp>
        <p:nvSpPr>
          <p:cNvPr id="19" name="Rectangle 18"/>
          <p:cNvSpPr/>
          <p:nvPr/>
        </p:nvSpPr>
        <p:spPr>
          <a:xfrm>
            <a:off x="7018912" y="857019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/>
          <p:cNvSpPr/>
          <p:nvPr/>
        </p:nvSpPr>
        <p:spPr>
          <a:xfrm>
            <a:off x="7023395" y="1341356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/>
          <p:cNvSpPr/>
          <p:nvPr/>
        </p:nvSpPr>
        <p:spPr>
          <a:xfrm>
            <a:off x="95449" y="4671649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ight Arrow 22"/>
          <p:cNvSpPr/>
          <p:nvPr/>
        </p:nvSpPr>
        <p:spPr>
          <a:xfrm rot="16200000">
            <a:off x="1222598" y="5486076"/>
            <a:ext cx="611420" cy="2057365"/>
          </a:xfrm>
          <a:prstGeom prst="rightArrow">
            <a:avLst/>
          </a:prstGeom>
          <a:solidFill>
            <a:srgbClr val="FF00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Y2022</a:t>
            </a:r>
            <a:endParaRPr lang="th-T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4C1FE-B1C6-42F3-AB13-F3DF6310D870}"/>
              </a:ext>
            </a:extLst>
          </p:cNvPr>
          <p:cNvSpPr/>
          <p:nvPr/>
        </p:nvSpPr>
        <p:spPr>
          <a:xfrm>
            <a:off x="98350" y="3504325"/>
            <a:ext cx="5022760" cy="113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992B50AF-2D4F-456E-9413-2AE8228957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6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6" y="1129998"/>
            <a:ext cx="7251382" cy="4580243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Fault Fiber cut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(SA&amp;NSA)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E2E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1785" y="1131993"/>
            <a:ext cx="4138450" cy="4576251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1A55161-CCF9-485B-B112-481143DAE6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3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41"/>
          <p:cNvSpPr>
            <a:spLocks noChangeArrowheads="1"/>
          </p:cNvSpPr>
          <p:nvPr/>
        </p:nvSpPr>
        <p:spPr bwMode="auto">
          <a:xfrm>
            <a:off x="0" y="2999129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" y="0"/>
            <a:ext cx="1643063" cy="116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together </a:t>
            </a:r>
          </a:p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we can make </a:t>
            </a:r>
          </a:p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it 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74219" y="3000709"/>
            <a:ext cx="1516588" cy="52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5" rIns="91411" bIns="45705">
            <a:spAutoFit/>
          </a:bodyPr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just" eaLnBrk="1" hangingPunct="1"/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</a:t>
            </a:r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End</a:t>
            </a:r>
            <a:endParaRPr lang="en-US" altLang="en-US" sz="2800" b="1" dirty="0">
              <a:solidFill>
                <a:srgbClr val="C00000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9" y="310180"/>
            <a:ext cx="858220" cy="858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151075" y="529388"/>
            <a:ext cx="1962876" cy="2446025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ABE69E7-2CA7-4B48-AF1D-B1E9CD6D9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53C81-FEBB-435C-84E2-EE841815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071" y="619056"/>
            <a:ext cx="11475851" cy="580964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157BF7A-D03C-4363-A057-E3DB9A7C8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Service availability compare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01" y="646018"/>
            <a:ext cx="11742186" cy="56852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211362" y="467897"/>
            <a:ext cx="411408" cy="32157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97FEB02-519E-4E9E-A314-D40126F3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4" y="666412"/>
            <a:ext cx="11737457" cy="5525148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Fault rate compare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FF9EC06-2909-4F8A-9919-D50261C3A9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Fault clearance compare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00" y="527003"/>
            <a:ext cx="11561391" cy="590874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6ABA3EE-C83A-4195-B32E-070F9B824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38451</TotalTime>
  <Words>877</Words>
  <Application>Microsoft Office PowerPoint</Application>
  <PresentationFormat>Widescreen</PresentationFormat>
  <Paragraphs>169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.VnArial</vt:lpstr>
      <vt:lpstr>Arial</vt:lpstr>
      <vt:lpstr>Calibri</vt:lpstr>
      <vt:lpstr>Calibri Light</vt:lpstr>
      <vt:lpstr>Century Gothic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Santisuk Suthanma</dc:creator>
  <cp:lastModifiedBy>Santisuk Suthanma</cp:lastModifiedBy>
  <cp:revision>2932</cp:revision>
  <dcterms:created xsi:type="dcterms:W3CDTF">2015-08-13T07:17:24Z</dcterms:created>
  <dcterms:modified xsi:type="dcterms:W3CDTF">2023-07-20T01:59:05Z</dcterms:modified>
</cp:coreProperties>
</file>